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71"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9144000" cy="5143500" type="screen16x9"/>
  <p:notesSz cx="6858000" cy="9144000"/>
  <p:embeddedFontLst>
    <p:embeddedFont>
      <p:font typeface="Economica" panose="020B0604020202020204" charset="0"/>
      <p:regular r:id="rId19"/>
      <p:bold r:id="rId20"/>
      <p:italic r:id="rId21"/>
      <p:boldItalic r:id="rId22"/>
    </p:embeddedFont>
    <p:embeddedFont>
      <p:font typeface="Open Sans"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5AFDF1D-80C3-4B5F-BE4A-0937D3D27C9F}">
  <a:tblStyle styleId="{E5AFDF1D-80C3-4B5F-BE4A-0937D3D27C9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3B06059-6122-49B4-A54E-465DA10518C8}"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65905217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528481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40786c7eab_3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40786c7eab_3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9239048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40786c7eab_3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40786c7eab_3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6025525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40786c7eab_3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40786c7eab_3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0110745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40786c7eab_3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40786c7eab_3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1262204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0786c7eab_3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0786c7eab_3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6231026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40786c7eab_3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40786c7eab_3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762346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40786c7eab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40786c7eab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200">
                <a:solidFill>
                  <a:schemeClr val="dk1"/>
                </a:solidFill>
                <a:latin typeface="Open Sans"/>
                <a:ea typeface="Open Sans"/>
                <a:cs typeface="Open Sans"/>
                <a:sym typeface="Open Sans"/>
              </a:rPr>
              <a:t>fall increasingly  short of being able to meet the complex requirements posed by such events. </a:t>
            </a:r>
            <a:endParaRPr sz="1200">
              <a:solidFill>
                <a:schemeClr val="dk1"/>
              </a:solidFill>
              <a:latin typeface="Open Sans"/>
              <a:ea typeface="Open Sans"/>
              <a:cs typeface="Open Sans"/>
              <a:sym typeface="Open Sans"/>
            </a:endParaRPr>
          </a:p>
          <a:p>
            <a:pPr marL="0" lvl="0" indent="457200" algn="just" rtl="0">
              <a:spcBef>
                <a:spcPts val="1600"/>
              </a:spcBef>
              <a:spcAft>
                <a:spcPts val="0"/>
              </a:spcAft>
              <a:buNone/>
            </a:pPr>
            <a:r>
              <a:rPr lang="en" sz="1200">
                <a:solidFill>
                  <a:schemeClr val="dk1"/>
                </a:solidFill>
                <a:latin typeface="Open Sans"/>
                <a:ea typeface="Open Sans"/>
                <a:cs typeface="Open Sans"/>
                <a:sym typeface="Open Sans"/>
              </a:rPr>
              <a:t>They should - navigate complex and collapsed structures, find victims, and generate human readable maps of the environment. The randomness of the complexity of such terrains make it difficult to deploy generic robots.</a:t>
            </a:r>
            <a:endParaRPr sz="1200">
              <a:solidFill>
                <a:schemeClr val="dk1"/>
              </a:solidFill>
              <a:latin typeface="Open Sans"/>
              <a:ea typeface="Open Sans"/>
              <a:cs typeface="Open Sans"/>
              <a:sym typeface="Open Sans"/>
            </a:endParaRPr>
          </a:p>
          <a:p>
            <a:pPr marL="0" lvl="0" indent="457200" algn="just" rtl="0">
              <a:spcBef>
                <a:spcPts val="1600"/>
              </a:spcBef>
              <a:spcAft>
                <a:spcPts val="1600"/>
              </a:spcAft>
              <a:buClr>
                <a:schemeClr val="dk1"/>
              </a:buClr>
              <a:buSzPts val="1100"/>
              <a:buFont typeface="Arial"/>
              <a:buNone/>
            </a:pPr>
            <a:r>
              <a:rPr lang="en" sz="1200">
                <a:solidFill>
                  <a:schemeClr val="dk1"/>
                </a:solidFill>
                <a:latin typeface="Open Sans"/>
                <a:ea typeface="Open Sans"/>
                <a:cs typeface="Open Sans"/>
                <a:sym typeface="Open Sans"/>
              </a:rPr>
              <a:t>Developing a Modular Robotic System (MRS) with heterogeneous modules gives more flexibility and increases the reachability of rescue operations. </a:t>
            </a:r>
            <a:endParaRPr sz="1200">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3796920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0786c7eab_3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0786c7eab_3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9681672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408128079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408128079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005092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fe7cebd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fe7cebd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9811240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fe7cebd2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fe7cebd2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915618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3fe7cebd21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fe7cebd21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15446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40786c7eab_3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40786c7eab_3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447870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40786c7eab_3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40786c7eab_3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0963398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9395099-C8B7-48FC-8860-747B1703728D}"/>
              </a:ext>
            </a:extLst>
          </p:cNvPr>
          <p:cNvSpPr>
            <a:spLocks noGrp="1"/>
          </p:cNvSpPr>
          <p:nvPr>
            <p:ph type="title"/>
          </p:nvPr>
        </p:nvSpPr>
        <p:spPr>
          <a:xfrm>
            <a:off x="773700" y="1041150"/>
            <a:ext cx="7596600" cy="1530600"/>
          </a:xfrm>
        </p:spPr>
        <p:txBody>
          <a:bodyPr/>
          <a:lstStyle/>
          <a:p>
            <a:r>
              <a:rPr lang="en-US" dirty="0"/>
              <a:t>Final Year Project</a:t>
            </a:r>
            <a:br>
              <a:rPr lang="en-US" dirty="0"/>
            </a:br>
            <a:r>
              <a:rPr lang="en-US" dirty="0"/>
              <a:t>Phase 1</a:t>
            </a:r>
          </a:p>
        </p:txBody>
      </p:sp>
      <p:sp>
        <p:nvSpPr>
          <p:cNvPr id="4" name="TextBox 3">
            <a:extLst>
              <a:ext uri="{FF2B5EF4-FFF2-40B4-BE49-F238E27FC236}">
                <a16:creationId xmlns:a16="http://schemas.microsoft.com/office/drawing/2014/main" id="{AAE94EC8-F02E-4E5D-9092-D39F824A9623}"/>
              </a:ext>
            </a:extLst>
          </p:cNvPr>
          <p:cNvSpPr txBox="1"/>
          <p:nvPr/>
        </p:nvSpPr>
        <p:spPr>
          <a:xfrm>
            <a:off x="2158409" y="3584428"/>
            <a:ext cx="4657060" cy="1323439"/>
          </a:xfrm>
          <a:prstGeom prst="rect">
            <a:avLst/>
          </a:prstGeom>
          <a:noFill/>
        </p:spPr>
        <p:txBody>
          <a:bodyPr wrap="square" rtlCol="0">
            <a:spAutoFit/>
          </a:bodyPr>
          <a:lstStyle/>
          <a:p>
            <a:pPr algn="ctr"/>
            <a:r>
              <a:rPr lang="en-US" sz="2000" u="sng" dirty="0">
                <a:latin typeface="Economica" panose="020B0604020202020204" charset="0"/>
              </a:rPr>
              <a:t>Group Number 4</a:t>
            </a:r>
          </a:p>
          <a:p>
            <a:pPr algn="ctr"/>
            <a:r>
              <a:rPr lang="en-US" sz="2000" dirty="0">
                <a:latin typeface="Economica" panose="020B0604020202020204" charset="0"/>
              </a:rPr>
              <a:t>Ruman </a:t>
            </a:r>
            <a:r>
              <a:rPr lang="en-US" sz="2000" dirty="0" err="1">
                <a:latin typeface="Economica" panose="020B0604020202020204" charset="0"/>
              </a:rPr>
              <a:t>Kazi</a:t>
            </a:r>
            <a:endParaRPr lang="en-US" sz="2000" dirty="0">
              <a:latin typeface="Economica" panose="020B0604020202020204" charset="0"/>
            </a:endParaRPr>
          </a:p>
          <a:p>
            <a:pPr algn="ctr"/>
            <a:r>
              <a:rPr lang="en-US" sz="2000" dirty="0" err="1">
                <a:latin typeface="Economica" panose="020B0604020202020204" charset="0"/>
              </a:rPr>
              <a:t>Ameya</a:t>
            </a:r>
            <a:r>
              <a:rPr lang="en-US" sz="2000" dirty="0">
                <a:latin typeface="Economica" panose="020B0604020202020204" charset="0"/>
              </a:rPr>
              <a:t> Nambisan</a:t>
            </a:r>
          </a:p>
          <a:p>
            <a:pPr algn="ctr"/>
            <a:r>
              <a:rPr lang="en-US" sz="2000" dirty="0">
                <a:latin typeface="Economica" panose="020B0604020202020204" charset="0"/>
              </a:rPr>
              <a:t>Simran Tiwari</a:t>
            </a:r>
          </a:p>
        </p:txBody>
      </p:sp>
      <p:sp>
        <p:nvSpPr>
          <p:cNvPr id="5" name="TextBox 4">
            <a:extLst>
              <a:ext uri="{FF2B5EF4-FFF2-40B4-BE49-F238E27FC236}">
                <a16:creationId xmlns:a16="http://schemas.microsoft.com/office/drawing/2014/main" id="{F7289ADB-C34F-4571-A973-8F61CACC884B}"/>
              </a:ext>
            </a:extLst>
          </p:cNvPr>
          <p:cNvSpPr txBox="1"/>
          <p:nvPr/>
        </p:nvSpPr>
        <p:spPr>
          <a:xfrm>
            <a:off x="1376916" y="110360"/>
            <a:ext cx="6220046" cy="461665"/>
          </a:xfrm>
          <a:prstGeom prst="rect">
            <a:avLst/>
          </a:prstGeom>
          <a:noFill/>
        </p:spPr>
        <p:txBody>
          <a:bodyPr wrap="square" rtlCol="0">
            <a:spAutoFit/>
          </a:bodyPr>
          <a:lstStyle/>
          <a:p>
            <a:pPr algn="ctr"/>
            <a:r>
              <a:rPr lang="en-US" sz="2400" u="sng" dirty="0">
                <a:latin typeface="Economica" panose="020B0604020202020204" charset="0"/>
              </a:rPr>
              <a:t>Sardar Patel Institute of Technology</a:t>
            </a:r>
          </a:p>
        </p:txBody>
      </p:sp>
      <p:pic>
        <p:nvPicPr>
          <p:cNvPr id="6" name="Picture 5">
            <a:extLst>
              <a:ext uri="{FF2B5EF4-FFF2-40B4-BE49-F238E27FC236}">
                <a16:creationId xmlns:a16="http://schemas.microsoft.com/office/drawing/2014/main" id="{80C3E70F-1D16-4F80-BCCB-AEE675D5F32C}"/>
              </a:ext>
            </a:extLst>
          </p:cNvPr>
          <p:cNvPicPr>
            <a:picLocks noChangeAspect="1"/>
          </p:cNvPicPr>
          <p:nvPr/>
        </p:nvPicPr>
        <p:blipFill>
          <a:blip r:embed="rId2"/>
          <a:stretch>
            <a:fillRect/>
          </a:stretch>
        </p:blipFill>
        <p:spPr>
          <a:xfrm>
            <a:off x="536473" y="277993"/>
            <a:ext cx="1010565" cy="965316"/>
          </a:xfrm>
          <a:prstGeom prst="rect">
            <a:avLst/>
          </a:prstGeom>
        </p:spPr>
      </p:pic>
      <p:sp>
        <p:nvSpPr>
          <p:cNvPr id="7" name="TextBox 6">
            <a:extLst>
              <a:ext uri="{FF2B5EF4-FFF2-40B4-BE49-F238E27FC236}">
                <a16:creationId xmlns:a16="http://schemas.microsoft.com/office/drawing/2014/main" id="{088BE4F9-FFDE-45D4-A1CD-0172A0910A55}"/>
              </a:ext>
            </a:extLst>
          </p:cNvPr>
          <p:cNvSpPr txBox="1"/>
          <p:nvPr/>
        </p:nvSpPr>
        <p:spPr>
          <a:xfrm>
            <a:off x="2243471" y="572025"/>
            <a:ext cx="4571998" cy="338554"/>
          </a:xfrm>
          <a:prstGeom prst="rect">
            <a:avLst/>
          </a:prstGeom>
          <a:noFill/>
        </p:spPr>
        <p:txBody>
          <a:bodyPr wrap="square" rtlCol="0">
            <a:spAutoFit/>
          </a:bodyPr>
          <a:lstStyle/>
          <a:p>
            <a:pPr algn="ctr"/>
            <a:r>
              <a:rPr lang="en-US" sz="1600" dirty="0">
                <a:latin typeface="Economica" panose="020B0604020202020204" charset="0"/>
              </a:rPr>
              <a:t>Electronics and Telecommunication Department</a:t>
            </a:r>
          </a:p>
        </p:txBody>
      </p:sp>
      <p:sp>
        <p:nvSpPr>
          <p:cNvPr id="8" name="TextBox 7">
            <a:extLst>
              <a:ext uri="{FF2B5EF4-FFF2-40B4-BE49-F238E27FC236}">
                <a16:creationId xmlns:a16="http://schemas.microsoft.com/office/drawing/2014/main" id="{6C162D98-5FC1-4885-96D1-85289B12E776}"/>
              </a:ext>
            </a:extLst>
          </p:cNvPr>
          <p:cNvSpPr txBox="1"/>
          <p:nvPr/>
        </p:nvSpPr>
        <p:spPr>
          <a:xfrm>
            <a:off x="2327096" y="2686932"/>
            <a:ext cx="4489807" cy="707886"/>
          </a:xfrm>
          <a:prstGeom prst="rect">
            <a:avLst/>
          </a:prstGeom>
          <a:noFill/>
        </p:spPr>
        <p:txBody>
          <a:bodyPr wrap="square" rtlCol="0">
            <a:spAutoFit/>
          </a:bodyPr>
          <a:lstStyle/>
          <a:p>
            <a:pPr algn="ctr"/>
            <a:r>
              <a:rPr lang="en-IN" sz="2000" dirty="0">
                <a:latin typeface="Economica" panose="020B0604020202020204" charset="0"/>
              </a:rPr>
              <a:t>A project under the guidance of </a:t>
            </a:r>
          </a:p>
          <a:p>
            <a:pPr algn="ctr"/>
            <a:r>
              <a:rPr lang="en-IN" sz="2000" b="1" dirty="0" err="1">
                <a:latin typeface="Economica" panose="020B0604020202020204" charset="0"/>
              </a:rPr>
              <a:t>Dr.</a:t>
            </a:r>
            <a:r>
              <a:rPr lang="en-IN" sz="2000" b="1" dirty="0">
                <a:latin typeface="Economica" panose="020B0604020202020204" charset="0"/>
              </a:rPr>
              <a:t> </a:t>
            </a:r>
            <a:r>
              <a:rPr lang="en-IN" sz="2000" b="1" dirty="0" err="1">
                <a:latin typeface="Economica" panose="020B0604020202020204" charset="0"/>
              </a:rPr>
              <a:t>Preetida</a:t>
            </a:r>
            <a:r>
              <a:rPr lang="en-IN" sz="2000" b="1" dirty="0">
                <a:latin typeface="Economica" panose="020B0604020202020204" charset="0"/>
              </a:rPr>
              <a:t> V. </a:t>
            </a:r>
            <a:r>
              <a:rPr lang="en-IN" sz="2000" b="1" dirty="0" err="1">
                <a:latin typeface="Economica" panose="020B0604020202020204" charset="0"/>
              </a:rPr>
              <a:t>Jani</a:t>
            </a:r>
            <a:endParaRPr lang="en-IN" sz="2000" b="1" dirty="0">
              <a:latin typeface="Economica" panose="020B0604020202020204" charset="0"/>
            </a:endParaRPr>
          </a:p>
        </p:txBody>
      </p:sp>
    </p:spTree>
    <p:extLst>
      <p:ext uri="{BB962C8B-B14F-4D97-AF65-F5344CB8AC3E}">
        <p14:creationId xmlns:p14="http://schemas.microsoft.com/office/powerpoint/2010/main" val="29267543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graphicFrame>
        <p:nvGraphicFramePr>
          <p:cNvPr id="114" name="Google Shape;114;p21"/>
          <p:cNvGraphicFramePr/>
          <p:nvPr/>
        </p:nvGraphicFramePr>
        <p:xfrm>
          <a:off x="311700" y="300575"/>
          <a:ext cx="8520600" cy="4505774"/>
        </p:xfrm>
        <a:graphic>
          <a:graphicData uri="http://schemas.openxmlformats.org/drawingml/2006/table">
            <a:tbl>
              <a:tblPr>
                <a:noFill/>
                <a:tableStyleId>{63B06059-6122-49B4-A54E-465DA10518C8}</a:tableStyleId>
              </a:tblPr>
              <a:tblGrid>
                <a:gridCol w="2023650">
                  <a:extLst>
                    <a:ext uri="{9D8B030D-6E8A-4147-A177-3AD203B41FA5}">
                      <a16:colId xmlns:a16="http://schemas.microsoft.com/office/drawing/2014/main" val="20000"/>
                    </a:ext>
                  </a:extLst>
                </a:gridCol>
                <a:gridCol w="2831325">
                  <a:extLst>
                    <a:ext uri="{9D8B030D-6E8A-4147-A177-3AD203B41FA5}">
                      <a16:colId xmlns:a16="http://schemas.microsoft.com/office/drawing/2014/main" val="20001"/>
                    </a:ext>
                  </a:extLst>
                </a:gridCol>
                <a:gridCol w="3665625">
                  <a:extLst>
                    <a:ext uri="{9D8B030D-6E8A-4147-A177-3AD203B41FA5}">
                      <a16:colId xmlns:a16="http://schemas.microsoft.com/office/drawing/2014/main" val="20002"/>
                    </a:ext>
                  </a:extLst>
                </a:gridCol>
              </a:tblGrid>
              <a:tr h="389450">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Topic</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Papers/Reports/Books</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Summary</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extLst>
                  <a:ext uri="{0D108BD9-81ED-4DB2-BD59-A6C34878D82A}">
                    <a16:rowId xmlns:a16="http://schemas.microsoft.com/office/drawing/2014/main" val="10000"/>
                  </a:ext>
                </a:extLst>
              </a:tr>
              <a:tr h="576950">
                <a:tc rowSpan="5">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Existing MRS</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Distributed Self-Reconfiguration of M-TRAN III Modular Robotic System[3]</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tc rowSpan="5">
                  <a:txBody>
                    <a:bodyPr/>
                    <a:lstStyle/>
                    <a:p>
                      <a:pPr marL="0" lvl="0" indent="0" algn="ctr" rtl="0">
                        <a:spcBef>
                          <a:spcPts val="0"/>
                        </a:spcBef>
                        <a:spcAft>
                          <a:spcPts val="0"/>
                        </a:spcAft>
                        <a:buNone/>
                      </a:pPr>
                      <a:r>
                        <a:rPr lang="en">
                          <a:latin typeface="Open Sans"/>
                          <a:ea typeface="Open Sans"/>
                          <a:cs typeface="Open Sans"/>
                          <a:sym typeface="Open Sans"/>
                        </a:rPr>
                        <a:t>Already existing MRS having different types of designs and mechanisms. Each type has some advantages and disadvantages compared to others. We will be selecting the features, designs and mechanisms the most suitable for our system and application through these papers.</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576950">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Emulating Self-reconfigurable Robots - Design of the SMORES System[4]</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2"/>
                  </a:ext>
                </a:extLst>
              </a:tr>
              <a:tr h="836575">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A New Self-Reconfigurable Modular Robotic System UBot: Multi-mode locomotion and Self-reconfiguration[5]</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3"/>
                  </a:ext>
                </a:extLst>
              </a:tr>
              <a:tr h="590075">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Design of a Modular Mobile Multi Robot System: ULGEN (Universal-Generative Robot)[6]</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4"/>
                  </a:ext>
                </a:extLst>
              </a:tr>
              <a:tr h="576950">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SQ-BOT - a modular robot prototype for self-reconfiguring structures[7]</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434343"/>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graphicFrame>
        <p:nvGraphicFramePr>
          <p:cNvPr id="119" name="Google Shape;119;p22"/>
          <p:cNvGraphicFramePr/>
          <p:nvPr/>
        </p:nvGraphicFramePr>
        <p:xfrm>
          <a:off x="152400" y="152400"/>
          <a:ext cx="8781150" cy="4811200"/>
        </p:xfrm>
        <a:graphic>
          <a:graphicData uri="http://schemas.openxmlformats.org/drawingml/2006/table">
            <a:tbl>
              <a:tblPr>
                <a:noFill/>
                <a:tableStyleId>{63B06059-6122-49B4-A54E-465DA10518C8}</a:tableStyleId>
              </a:tblPr>
              <a:tblGrid>
                <a:gridCol w="2085525">
                  <a:extLst>
                    <a:ext uri="{9D8B030D-6E8A-4147-A177-3AD203B41FA5}">
                      <a16:colId xmlns:a16="http://schemas.microsoft.com/office/drawing/2014/main" val="20000"/>
                    </a:ext>
                  </a:extLst>
                </a:gridCol>
                <a:gridCol w="2917900">
                  <a:extLst>
                    <a:ext uri="{9D8B030D-6E8A-4147-A177-3AD203B41FA5}">
                      <a16:colId xmlns:a16="http://schemas.microsoft.com/office/drawing/2014/main" val="20001"/>
                    </a:ext>
                  </a:extLst>
                </a:gridCol>
                <a:gridCol w="3777725">
                  <a:extLst>
                    <a:ext uri="{9D8B030D-6E8A-4147-A177-3AD203B41FA5}">
                      <a16:colId xmlns:a16="http://schemas.microsoft.com/office/drawing/2014/main" val="20002"/>
                    </a:ext>
                  </a:extLst>
                </a:gridCol>
              </a:tblGrid>
              <a:tr h="552975">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Topic</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Papers/Reports/Books</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Summary</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extLst>
                  <a:ext uri="{0D108BD9-81ED-4DB2-BD59-A6C34878D82A}">
                    <a16:rowId xmlns:a16="http://schemas.microsoft.com/office/drawing/2014/main" val="10000"/>
                  </a:ext>
                </a:extLst>
              </a:tr>
              <a:tr h="1057850">
                <a:tc rowSpan="4">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Homogeneous v/s Heterogeneous modules</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Motion planning for heterogeneous modular mobile systems[8]</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tc rowSpan="4">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The papers present a metamorphic robot which is self-sufficient and with relatively homogeneous module that can be connected to other modules to form complex robots. The absence of heterogeneity puts a constraint on the number of unique configurations available. Introducing heterogeneity, although is of public interest, creates reconfiguration problem. Feasible algorithms are proposed to tackle the same.</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057850">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CONRO: Towards Deployable Robots with Inter-Robots Metamorphic Capabilities[9]</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2"/>
                  </a:ext>
                </a:extLst>
              </a:tr>
              <a:tr h="1057850">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Reconfiguration Planning for Heterogeneous Self-Reconfiguring Robots[10]</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3"/>
                  </a:ext>
                </a:extLst>
              </a:tr>
              <a:tr h="1084675">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Adaptive Reconfiguration of a Modular Robot through Heterogeneous Inter-Module Connections[11]</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434343"/>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4"/>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graphicFrame>
        <p:nvGraphicFramePr>
          <p:cNvPr id="124" name="Google Shape;124;p23"/>
          <p:cNvGraphicFramePr/>
          <p:nvPr>
            <p:extLst>
              <p:ext uri="{D42A27DB-BD31-4B8C-83A1-F6EECF244321}">
                <p14:modId xmlns:p14="http://schemas.microsoft.com/office/powerpoint/2010/main" val="363007446"/>
              </p:ext>
            </p:extLst>
          </p:nvPr>
        </p:nvGraphicFramePr>
        <p:xfrm>
          <a:off x="248250" y="228800"/>
          <a:ext cx="8672950" cy="4560725"/>
        </p:xfrm>
        <a:graphic>
          <a:graphicData uri="http://schemas.openxmlformats.org/drawingml/2006/table">
            <a:tbl>
              <a:tblPr>
                <a:noFill/>
                <a:tableStyleId>{63B06059-6122-49B4-A54E-465DA10518C8}</a:tableStyleId>
              </a:tblPr>
              <a:tblGrid>
                <a:gridCol w="2104532">
                  <a:extLst>
                    <a:ext uri="{9D8B030D-6E8A-4147-A177-3AD203B41FA5}">
                      <a16:colId xmlns:a16="http://schemas.microsoft.com/office/drawing/2014/main" val="20000"/>
                    </a:ext>
                  </a:extLst>
                </a:gridCol>
                <a:gridCol w="2837243">
                  <a:extLst>
                    <a:ext uri="{9D8B030D-6E8A-4147-A177-3AD203B41FA5}">
                      <a16:colId xmlns:a16="http://schemas.microsoft.com/office/drawing/2014/main" val="20001"/>
                    </a:ext>
                  </a:extLst>
                </a:gridCol>
                <a:gridCol w="3731175">
                  <a:extLst>
                    <a:ext uri="{9D8B030D-6E8A-4147-A177-3AD203B41FA5}">
                      <a16:colId xmlns:a16="http://schemas.microsoft.com/office/drawing/2014/main" val="20002"/>
                    </a:ext>
                  </a:extLst>
                </a:gridCol>
              </a:tblGrid>
              <a:tr h="480075">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Topic</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Papers/Reports/Books</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Summary</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extLst>
                  <a:ext uri="{0D108BD9-81ED-4DB2-BD59-A6C34878D82A}">
                    <a16:rowId xmlns:a16="http://schemas.microsoft.com/office/drawing/2014/main" val="10000"/>
                  </a:ext>
                </a:extLst>
              </a:tr>
              <a:tr h="896175">
                <a:tc rowSpan="3">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Algorithms for reconfiguration, communication,decision making and learning</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Automatic Configuration Recognition Methods in Modular Robots[12]</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tc rowSpan="3">
                  <a:txBody>
                    <a:bodyPr/>
                    <a:lstStyle/>
                    <a:p>
                      <a:pPr marL="0" lvl="0" indent="0" algn="ctr" rtl="0">
                        <a:lnSpc>
                          <a:spcPct val="115000"/>
                        </a:lnSpc>
                        <a:spcBef>
                          <a:spcPts val="0"/>
                        </a:spcBef>
                        <a:spcAft>
                          <a:spcPts val="0"/>
                        </a:spcAft>
                        <a:buNone/>
                      </a:pPr>
                      <a:r>
                        <a:rPr lang="en" dirty="0">
                          <a:latin typeface="Open Sans"/>
                          <a:ea typeface="Open Sans"/>
                          <a:cs typeface="Open Sans"/>
                          <a:sym typeface="Open Sans"/>
                        </a:rPr>
                        <a:t>Robots should be able to process information from distributed sensors to form a global situation assessment, detecting and selecting a better configuration when needed, and determining a sequence of actions to perform the transformation. They discuss the use of deep Q network for mobile robot path planning and recognition of configuration.</a:t>
                      </a:r>
                      <a:endParaRPr dirty="0">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1312200">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Application of Deep Reinforcement Learning in Mobile Robot Path Planning[13]</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2"/>
                  </a:ext>
                </a:extLst>
              </a:tr>
              <a:tr h="1872275">
                <a:tc vMerge="1">
                  <a:txBody>
                    <a:bodyPr/>
                    <a:lstStyle/>
                    <a:p>
                      <a:endParaRPr lang="en-US"/>
                    </a:p>
                  </a:txBody>
                  <a:tcPr/>
                </a:tc>
                <a:tc>
                  <a:txBody>
                    <a:bodyPr/>
                    <a:lstStyle/>
                    <a:p>
                      <a:pPr marL="0" lvl="0" indent="0" algn="ctr" rtl="0">
                        <a:lnSpc>
                          <a:spcPct val="115000"/>
                        </a:lnSpc>
                        <a:spcBef>
                          <a:spcPts val="0"/>
                        </a:spcBef>
                        <a:spcAft>
                          <a:spcPts val="0"/>
                        </a:spcAft>
                        <a:buNone/>
                      </a:pPr>
                      <a:r>
                        <a:rPr lang="en" dirty="0">
                          <a:latin typeface="Open Sans"/>
                          <a:ea typeface="Open Sans"/>
                          <a:cs typeface="Open Sans"/>
                          <a:sym typeface="Open Sans"/>
                        </a:rPr>
                        <a:t>Heavy-duty connectors for self-reconfiguring robots[14]</a:t>
                      </a:r>
                      <a:endParaRPr dirty="0">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28575" cap="flat" cmpd="sng">
                      <a:solidFill>
                        <a:srgbClr val="434343"/>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graphicFrame>
        <p:nvGraphicFramePr>
          <p:cNvPr id="129" name="Google Shape;129;p24"/>
          <p:cNvGraphicFramePr/>
          <p:nvPr/>
        </p:nvGraphicFramePr>
        <p:xfrm>
          <a:off x="152400" y="152400"/>
          <a:ext cx="8857500" cy="4798978"/>
        </p:xfrm>
        <a:graphic>
          <a:graphicData uri="http://schemas.openxmlformats.org/drawingml/2006/table">
            <a:tbl>
              <a:tblPr>
                <a:noFill/>
                <a:tableStyleId>{63B06059-6122-49B4-A54E-465DA10518C8}</a:tableStyleId>
              </a:tblPr>
              <a:tblGrid>
                <a:gridCol w="2103650">
                  <a:extLst>
                    <a:ext uri="{9D8B030D-6E8A-4147-A177-3AD203B41FA5}">
                      <a16:colId xmlns:a16="http://schemas.microsoft.com/office/drawing/2014/main" val="20000"/>
                    </a:ext>
                  </a:extLst>
                </a:gridCol>
                <a:gridCol w="2943275">
                  <a:extLst>
                    <a:ext uri="{9D8B030D-6E8A-4147-A177-3AD203B41FA5}">
                      <a16:colId xmlns:a16="http://schemas.microsoft.com/office/drawing/2014/main" val="20001"/>
                    </a:ext>
                  </a:extLst>
                </a:gridCol>
                <a:gridCol w="3810575">
                  <a:extLst>
                    <a:ext uri="{9D8B030D-6E8A-4147-A177-3AD203B41FA5}">
                      <a16:colId xmlns:a16="http://schemas.microsoft.com/office/drawing/2014/main" val="20002"/>
                    </a:ext>
                  </a:extLst>
                </a:gridCol>
              </a:tblGrid>
              <a:tr h="616550">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Topic</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Papers/Reports/Books</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latin typeface="Open Sans"/>
                          <a:ea typeface="Open Sans"/>
                          <a:cs typeface="Open Sans"/>
                          <a:sym typeface="Open Sans"/>
                        </a:rPr>
                        <a:t>Summary</a:t>
                      </a:r>
                      <a:endParaRPr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extLst>
                  <a:ext uri="{0D108BD9-81ED-4DB2-BD59-A6C34878D82A}">
                    <a16:rowId xmlns:a16="http://schemas.microsoft.com/office/drawing/2014/main" val="10000"/>
                  </a:ext>
                </a:extLst>
              </a:tr>
              <a:tr h="913400">
                <a:tc rowSpan="5">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Motion Planning</a:t>
                      </a:r>
                      <a:endParaRPr>
                        <a:latin typeface="Open Sans"/>
                        <a:ea typeface="Open Sans"/>
                        <a:cs typeface="Open Sans"/>
                        <a:sym typeface="Open Sans"/>
                      </a:endParaRPr>
                    </a:p>
                  </a:txBody>
                  <a:tcPr marL="28575" marR="28575" marT="19050" marB="1905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A Substructure Based Motion Planning Method for a Modular Self-reconfigurable Robot[15]</a:t>
                      </a:r>
                      <a:endParaRPr>
                        <a:latin typeface="Open Sans"/>
                        <a:ea typeface="Open Sans"/>
                        <a:cs typeface="Open Sans"/>
                        <a:sym typeface="Open Sans"/>
                      </a:endParaRPr>
                    </a:p>
                  </a:txBody>
                  <a:tcPr marL="28575" marR="28575" marT="19050" marB="1905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rowSpan="5">
                  <a:txBody>
                    <a:bodyPr/>
                    <a:lstStyle/>
                    <a:p>
                      <a:pPr marL="0" lvl="0" indent="0" algn="ctr" rtl="0">
                        <a:spcBef>
                          <a:spcPts val="0"/>
                        </a:spcBef>
                        <a:spcAft>
                          <a:spcPts val="0"/>
                        </a:spcAft>
                        <a:buNone/>
                      </a:pPr>
                      <a:r>
                        <a:rPr lang="en">
                          <a:latin typeface="Open Sans"/>
                          <a:ea typeface="Open Sans"/>
                          <a:cs typeface="Open Sans"/>
                          <a:sym typeface="Open Sans"/>
                        </a:rPr>
                        <a:t>Different methods, algorithms and mechanisms available for motion planning of  heterogeneous and homogeneous modular robots have been discussed here. Also the important metrics to be considered while planning a strategy for motion of modular robots are explored.</a:t>
                      </a:r>
                      <a:endParaRPr>
                        <a:latin typeface="Open Sans"/>
                        <a:ea typeface="Open Sans"/>
                        <a:cs typeface="Open Sans"/>
                        <a:sym typeface="Open Sans"/>
                      </a:endParaRPr>
                    </a:p>
                  </a:txBody>
                  <a:tcPr marL="28575" marR="28575" marT="19050" marB="1905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extLst>
                  <a:ext uri="{0D108BD9-81ED-4DB2-BD59-A6C34878D82A}">
                    <a16:rowId xmlns:a16="http://schemas.microsoft.com/office/drawing/2014/main" val="10001"/>
                  </a:ext>
                </a:extLst>
              </a:tr>
              <a:tr h="913400">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A Motion Planning Method for a Self-Reconfigurable Modular Robot[16]</a:t>
                      </a:r>
                      <a:endParaRPr>
                        <a:latin typeface="Open Sans"/>
                        <a:ea typeface="Open Sans"/>
                        <a:cs typeface="Open Sans"/>
                        <a:sym typeface="Open Sans"/>
                      </a:endParaRPr>
                    </a:p>
                  </a:txBody>
                  <a:tcPr marL="28575" marR="28575" marT="19050" marB="1905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2"/>
                  </a:ext>
                </a:extLst>
              </a:tr>
              <a:tr h="913400">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Research on Mechanism Design and Motion Planning of a Modular Self-reconfiguring Robot[17]</a:t>
                      </a:r>
                      <a:endParaRPr>
                        <a:latin typeface="Open Sans"/>
                        <a:ea typeface="Open Sans"/>
                        <a:cs typeface="Open Sans"/>
                        <a:sym typeface="Open Sans"/>
                      </a:endParaRPr>
                    </a:p>
                  </a:txBody>
                  <a:tcPr marL="28575" marR="28575" marT="19050" marB="1905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3"/>
                  </a:ext>
                </a:extLst>
              </a:tr>
              <a:tr h="502375">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Useful metrics for modular robot motion planning[18]</a:t>
                      </a:r>
                      <a:endParaRPr>
                        <a:latin typeface="Open Sans"/>
                        <a:ea typeface="Open Sans"/>
                        <a:cs typeface="Open Sans"/>
                        <a:sym typeface="Open Sans"/>
                      </a:endParaRPr>
                    </a:p>
                  </a:txBody>
                  <a:tcPr marL="28575" marR="28575" marT="19050" marB="1905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4"/>
                  </a:ext>
                </a:extLst>
              </a:tr>
              <a:tr h="913400">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Study on motion planning strategy of a modular self-reconfigurable robot[19]</a:t>
                      </a:r>
                      <a:endParaRPr>
                        <a:latin typeface="Open Sans"/>
                        <a:ea typeface="Open Sans"/>
                        <a:cs typeface="Open Sans"/>
                        <a:sym typeface="Open Sans"/>
                      </a:endParaRPr>
                    </a:p>
                  </a:txBody>
                  <a:tcPr marL="28575" marR="28575" marT="19050" marB="1905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
              <a:t>References</a:t>
            </a:r>
            <a:endParaRPr/>
          </a:p>
        </p:txBody>
      </p:sp>
      <p:sp>
        <p:nvSpPr>
          <p:cNvPr id="135" name="Google Shape;135;p25"/>
          <p:cNvSpPr txBox="1">
            <a:spLocks noGrp="1"/>
          </p:cNvSpPr>
          <p:nvPr>
            <p:ph type="body" idx="1"/>
          </p:nvPr>
        </p:nvSpPr>
        <p:spPr>
          <a:xfrm>
            <a:off x="311700" y="1225225"/>
            <a:ext cx="8520600" cy="3702000"/>
          </a:xfrm>
          <a:prstGeom prst="rect">
            <a:avLst/>
          </a:prstGeom>
        </p:spPr>
        <p:txBody>
          <a:bodyPr spcFirstLastPara="1" wrap="square" lIns="91425" tIns="91425" rIns="91425" bIns="91425" anchor="t" anchorCtr="0">
            <a:noAutofit/>
          </a:bodyPr>
          <a:lstStyle/>
          <a:p>
            <a:pPr marL="139700" lvl="0" indent="0" rtl="0">
              <a:spcBef>
                <a:spcPts val="0"/>
              </a:spcBef>
              <a:spcAft>
                <a:spcPts val="0"/>
              </a:spcAft>
              <a:buSzPts val="1400"/>
              <a:buNone/>
            </a:pPr>
            <a:r>
              <a:rPr lang="en" sz="1400" dirty="0"/>
              <a:t>[1] H. Ahmadzadeh, E. Masehian and M. Asadpour, "Modular Robotic Systems: Characteristics and Applications", Springer, Dordrecht, 2015.</a:t>
            </a:r>
            <a:endParaRPr sz="1400" dirty="0"/>
          </a:p>
          <a:p>
            <a:pPr marL="139700" lvl="0" indent="0" rtl="0">
              <a:spcBef>
                <a:spcPts val="0"/>
              </a:spcBef>
              <a:spcAft>
                <a:spcPts val="0"/>
              </a:spcAft>
              <a:buSzPts val="1400"/>
              <a:buNone/>
            </a:pPr>
            <a:r>
              <a:rPr lang="en" sz="1400" dirty="0"/>
              <a:t>[2] Stoy, Kasper &amp; Brandt, David &amp; Christensen, David. (2010). Self-Reconfigurable Robots: An Introduction. </a:t>
            </a:r>
          </a:p>
          <a:p>
            <a:pPr marL="139700" lvl="0" indent="0" rtl="0">
              <a:spcBef>
                <a:spcPts val="0"/>
              </a:spcBef>
              <a:spcAft>
                <a:spcPts val="0"/>
              </a:spcAft>
              <a:buSzPts val="1400"/>
              <a:buNone/>
            </a:pPr>
            <a:r>
              <a:rPr lang="en" sz="1400" dirty="0"/>
              <a:t>[3] Haruhisa Kurokawa,Kohji Tomita, Akiya Kamimura, Shigeru Kokaji, Takashi Hasuo,Satoshi Murata , "Distributed Self-Reconfiguration of M-TRAN III Modular Robotic System ," in International Journal of Robotics March 2008</a:t>
            </a:r>
            <a:endParaRPr sz="1400" dirty="0"/>
          </a:p>
          <a:p>
            <a:pPr marL="139700" lvl="0" indent="0" rtl="0">
              <a:spcBef>
                <a:spcPts val="0"/>
              </a:spcBef>
              <a:spcAft>
                <a:spcPts val="0"/>
              </a:spcAft>
              <a:buSzPts val="1400"/>
              <a:buNone/>
            </a:pPr>
            <a:r>
              <a:rPr lang="en" sz="1400" dirty="0"/>
              <a:t>[4] Jay Davey, Ngai Kwok and Mark Yim, "Emulating Self-reconfigurable Robots - Design of the SMORES System " in 2012 IEEE/RSJ International Conference on Intelligent Robots and Systems</a:t>
            </a:r>
            <a:endParaRPr sz="1400" dirty="0"/>
          </a:p>
          <a:p>
            <a:pPr marL="139700" lvl="0" indent="0" rtl="0">
              <a:spcBef>
                <a:spcPts val="0"/>
              </a:spcBef>
              <a:spcAft>
                <a:spcPts val="0"/>
              </a:spcAft>
              <a:buSzPts val="1400"/>
              <a:buNone/>
            </a:pPr>
            <a:r>
              <a:rPr lang="en" sz="1400" dirty="0"/>
              <a:t>[5] Jie Zhao, Xindan Cui, Yanhe Zhu, et al. “A new self-reconfigurable modular robotic system UBot: Multi-mode locomotion and self-reconfiguration,” IEEE International Conference on Robotics and Automation. Piscataway, NJ, USA , pp. 1020-1025, 2011.</a:t>
            </a:r>
            <a:endParaRPr sz="1400" dirty="0"/>
          </a:p>
          <a:p>
            <a:pPr marL="139700" lvl="0" indent="0" rtl="0">
              <a:spcBef>
                <a:spcPts val="0"/>
              </a:spcBef>
              <a:spcAft>
                <a:spcPts val="0"/>
              </a:spcAft>
              <a:buSzPts val="1400"/>
              <a:buNone/>
            </a:pPr>
            <a:r>
              <a:rPr lang="en" sz="1400" dirty="0"/>
              <a:t>[6] H. Ercan and P. Boyraz, "Design of a Modular Mobile Multi Robot System: ULGEN (Universal-Generative Robot)", IEEE Xplore, 2016.</a:t>
            </a:r>
            <a:endParaRPr sz="14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6"/>
          <p:cNvSpPr txBox="1">
            <a:spLocks noGrp="1"/>
          </p:cNvSpPr>
          <p:nvPr>
            <p:ph type="body" idx="1"/>
          </p:nvPr>
        </p:nvSpPr>
        <p:spPr>
          <a:xfrm>
            <a:off x="311700" y="241900"/>
            <a:ext cx="8520600" cy="4698000"/>
          </a:xfrm>
          <a:prstGeom prst="rect">
            <a:avLst/>
          </a:prstGeom>
        </p:spPr>
        <p:txBody>
          <a:bodyPr spcFirstLastPara="1" wrap="square" lIns="91425" tIns="91425" rIns="91425" bIns="91425" anchor="t" anchorCtr="0">
            <a:noAutofit/>
          </a:bodyPr>
          <a:lstStyle/>
          <a:p>
            <a:pPr marL="139700" lvl="0" indent="0" rtl="0">
              <a:spcBef>
                <a:spcPts val="0"/>
              </a:spcBef>
              <a:spcAft>
                <a:spcPts val="0"/>
              </a:spcAft>
              <a:buSzPts val="1400"/>
              <a:buNone/>
            </a:pPr>
            <a:r>
              <a:rPr lang="en" sz="1400" dirty="0"/>
              <a:t>[7] C. S. S. Reddy, S. patlolla, A. Agrawal and K. R. Anupama, "SQ-BOT - a modular robot prototype for self-reconfiguring structures," 2016 International Conference on Robotics: Current Trends and Future Challenges (RCTFC), Thanjavur, 2016, pp. 1-6.</a:t>
            </a:r>
            <a:endParaRPr sz="1400" dirty="0"/>
          </a:p>
          <a:p>
            <a:pPr marL="139700" lvl="0" indent="0" rtl="0">
              <a:spcBef>
                <a:spcPts val="0"/>
              </a:spcBef>
              <a:spcAft>
                <a:spcPts val="0"/>
              </a:spcAft>
              <a:buSzPts val="1400"/>
              <a:buNone/>
            </a:pPr>
            <a:r>
              <a:rPr lang="en" sz="1400" dirty="0"/>
              <a:t>[8] S. Chitta and J. R. Ostrowski, "Motion planning for heterogeneous modular mobile systems," Proceedings 2002 IEEE International Conference on Robotics and Automation (Cat. No.02CH37292), Washington, DC, USA, 2002, pp. 4077-4082 vol.4</a:t>
            </a:r>
            <a:endParaRPr sz="1400" dirty="0"/>
          </a:p>
          <a:p>
            <a:pPr marL="139700" lvl="0" indent="0" rtl="0">
              <a:spcBef>
                <a:spcPts val="0"/>
              </a:spcBef>
              <a:spcAft>
                <a:spcPts val="0"/>
              </a:spcAft>
              <a:buSzPts val="1400"/>
              <a:buNone/>
            </a:pPr>
            <a:r>
              <a:rPr lang="en" sz="1400" dirty="0"/>
              <a:t>[9] Andres Castano Wei-Min Shen Peter Will, "CONRO: Towards Deployable Robots with Inter-Robots Metamorphic Capabilities, " in Autonomous Robots June 2000, Volume 8, Issue 3, pp 309–324</a:t>
            </a:r>
            <a:endParaRPr sz="1400" dirty="0"/>
          </a:p>
          <a:p>
            <a:pPr marL="139700" lvl="0" indent="0" rtl="0">
              <a:spcBef>
                <a:spcPts val="0"/>
              </a:spcBef>
              <a:spcAft>
                <a:spcPts val="0"/>
              </a:spcAft>
              <a:buSzPts val="1400"/>
              <a:buNone/>
            </a:pPr>
            <a:r>
              <a:rPr lang="en" sz="1400" dirty="0"/>
              <a:t>[10] R. Fitch, Z. Butler, D. Rus, "Reconfiguration planning for heterogeneous self-reconfiguring robots, " in 2003 IEEE/RSJ International Conference on Intelligent Robots and Systems (IROS 2003)</a:t>
            </a:r>
            <a:endParaRPr sz="1400" dirty="0"/>
          </a:p>
          <a:p>
            <a:pPr marL="139700" lvl="0" indent="0" rtl="0">
              <a:spcBef>
                <a:spcPts val="0"/>
              </a:spcBef>
              <a:spcAft>
                <a:spcPts val="0"/>
              </a:spcAft>
              <a:buSzPts val="1400"/>
              <a:buNone/>
            </a:pPr>
            <a:r>
              <a:rPr lang="en" sz="1400" dirty="0"/>
              <a:t>[11] Shimizu, T. Kato, M. Lungarella and A. Ishiguro, "Adaptive Reconfiguration of a Modular Robot through Heterogeneous Inter-Module Connections", IEEE Xplore, 2008.</a:t>
            </a:r>
            <a:endParaRPr sz="1400" dirty="0"/>
          </a:p>
          <a:p>
            <a:pPr marL="139700" lvl="0" indent="0" rtl="0">
              <a:spcBef>
                <a:spcPts val="0"/>
              </a:spcBef>
              <a:spcAft>
                <a:spcPts val="0"/>
              </a:spcAft>
              <a:buSzPts val="1400"/>
              <a:buNone/>
            </a:pPr>
            <a:r>
              <a:rPr lang="en" sz="1400" dirty="0"/>
              <a:t>[12] Michael Park, Sachin Chitta, Alex Teichman, Mark Yim, "Automatic Configuration Recognition Methods in Modular Robots, " in International Journal of Robotics March 2008</a:t>
            </a:r>
            <a:endParaRPr sz="1400" dirty="0"/>
          </a:p>
          <a:p>
            <a:pPr marL="139700" lvl="0" indent="0" rtl="0">
              <a:spcBef>
                <a:spcPts val="0"/>
              </a:spcBef>
              <a:spcAft>
                <a:spcPts val="0"/>
              </a:spcAft>
              <a:buSzPts val="1400"/>
              <a:buNone/>
            </a:pPr>
            <a:r>
              <a:rPr lang="en" sz="1400" dirty="0"/>
              <a:t>[13] J. Xin, H. Zhao, D. Liu, and M. Li, “Application of deep reinforcement learning in mobile robot path planning,” in Chinese Automation Congress , 2017, pp. 7112–7116</a:t>
            </a:r>
            <a:endParaRPr sz="1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7"/>
          <p:cNvSpPr txBox="1">
            <a:spLocks noGrp="1"/>
          </p:cNvSpPr>
          <p:nvPr>
            <p:ph type="body" idx="1"/>
          </p:nvPr>
        </p:nvSpPr>
        <p:spPr>
          <a:xfrm>
            <a:off x="311700" y="305550"/>
            <a:ext cx="8520600" cy="4273800"/>
          </a:xfrm>
          <a:prstGeom prst="rect">
            <a:avLst/>
          </a:prstGeom>
        </p:spPr>
        <p:txBody>
          <a:bodyPr spcFirstLastPara="1" wrap="square" lIns="91425" tIns="91425" rIns="91425" bIns="91425" anchor="t" anchorCtr="0">
            <a:noAutofit/>
          </a:bodyPr>
          <a:lstStyle/>
          <a:p>
            <a:pPr marL="139700" lvl="0" indent="0" rtl="0">
              <a:spcBef>
                <a:spcPts val="0"/>
              </a:spcBef>
              <a:spcAft>
                <a:spcPts val="0"/>
              </a:spcAft>
              <a:buSzPts val="1400"/>
              <a:buNone/>
            </a:pPr>
            <a:r>
              <a:rPr lang="en" sz="1400" dirty="0"/>
              <a:t>[14] M. Nilsson, "Heavy-duty connectors for self-reconfiguring robots," Proceedings 2002 IEEE International Conference on Robotics and Automation (Cat. No.02CH37292), Washington, DC, USA, 2002, pp. 4071-4076 vol.4.</a:t>
            </a:r>
            <a:endParaRPr sz="1400" dirty="0"/>
          </a:p>
          <a:p>
            <a:pPr marL="139700" lvl="0" indent="0" rtl="0">
              <a:spcBef>
                <a:spcPts val="0"/>
              </a:spcBef>
              <a:spcAft>
                <a:spcPts val="0"/>
              </a:spcAft>
              <a:buSzPts val="1400"/>
              <a:buNone/>
            </a:pPr>
            <a:r>
              <a:rPr lang="en" sz="1400" dirty="0"/>
              <a:t>[15] L. Zhang, J. Zhao and H. Gao Cai, "A Substructure Based Motion Planning Method for a Modular Self-reconfigurable Robot", IEEE Xplore, 2004.</a:t>
            </a:r>
            <a:endParaRPr sz="1400" dirty="0"/>
          </a:p>
          <a:p>
            <a:pPr marL="139700" lvl="0" indent="0" rtl="0">
              <a:spcBef>
                <a:spcPts val="0"/>
              </a:spcBef>
              <a:spcAft>
                <a:spcPts val="0"/>
              </a:spcAft>
              <a:buSzPts val="1400"/>
              <a:buNone/>
            </a:pPr>
            <a:r>
              <a:rPr lang="en" sz="1400" dirty="0"/>
              <a:t>[16] E. Yoshida, S. Murata and A. Kamimura, "A Motion Planning Method for a Self-Reconfigurable Modular Robot", IEEE Xplore, 2001.</a:t>
            </a:r>
            <a:endParaRPr sz="1400" dirty="0"/>
          </a:p>
          <a:p>
            <a:pPr marL="139700" lvl="0" indent="0" rtl="0">
              <a:spcBef>
                <a:spcPts val="0"/>
              </a:spcBef>
              <a:spcAft>
                <a:spcPts val="0"/>
              </a:spcAft>
              <a:buSzPts val="1400"/>
              <a:buNone/>
            </a:pPr>
            <a:r>
              <a:rPr lang="en" sz="1400" dirty="0"/>
              <a:t>[17] L. Zhang, J. Zhao and H. Cai, "Research on mechanism design and motion planning of a modular self-reconfigurable robot", IEEE Xplore, 2004.</a:t>
            </a:r>
          </a:p>
          <a:p>
            <a:pPr marL="139700" lvl="0" indent="0" rtl="0">
              <a:spcBef>
                <a:spcPts val="0"/>
              </a:spcBef>
              <a:spcAft>
                <a:spcPts val="0"/>
              </a:spcAft>
              <a:buSzPts val="1400"/>
              <a:buNone/>
            </a:pPr>
            <a:r>
              <a:rPr lang="en" sz="1400" dirty="0"/>
              <a:t>[18] A. Pamecha, I. Ebert-Uphoff and G. S. Chirikjian, "Useful metrics for modular robot motion planning," in IEEE Transactions on Robotics and Automation, vol. 13, no. 4, pp. 531-545, Aug. 1997</a:t>
            </a:r>
          </a:p>
          <a:p>
            <a:pPr marL="139700" lvl="0" indent="0" rtl="0">
              <a:spcBef>
                <a:spcPts val="0"/>
              </a:spcBef>
              <a:spcAft>
                <a:spcPts val="0"/>
              </a:spcAft>
              <a:buSzPts val="1400"/>
              <a:buNone/>
            </a:pPr>
            <a:r>
              <a:rPr lang="en" sz="1400" dirty="0"/>
              <a:t>[19] Pang Ming, "Study on motion planning strategy of a modular self-reconfigurable robot," MSIE 2011, Harbin, 2011, pp. 1335-1339</a:t>
            </a:r>
            <a:endParaRPr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3044700" y="1553253"/>
            <a:ext cx="3054600" cy="7281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Morphius</a:t>
            </a:r>
            <a:endParaRPr/>
          </a:p>
        </p:txBody>
      </p:sp>
      <p:sp>
        <p:nvSpPr>
          <p:cNvPr id="63" name="Google Shape;63;p13"/>
          <p:cNvSpPr txBox="1">
            <a:spLocks noGrp="1"/>
          </p:cNvSpPr>
          <p:nvPr>
            <p:ph type="subTitle" idx="1"/>
          </p:nvPr>
        </p:nvSpPr>
        <p:spPr>
          <a:xfrm>
            <a:off x="3044700" y="2571745"/>
            <a:ext cx="3054600" cy="1301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A </a:t>
            </a:r>
            <a:r>
              <a:rPr lang="en" dirty="0"/>
              <a:t>Self-reconfiguring modular robot that navigates through cracks and debris for inspection</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
              <a:t>Motivation</a:t>
            </a:r>
            <a:endParaRPr/>
          </a:p>
        </p:txBody>
      </p:sp>
      <p:sp>
        <p:nvSpPr>
          <p:cNvPr id="69" name="Google Shape;69;p14"/>
          <p:cNvSpPr txBox="1">
            <a:spLocks noGrp="1"/>
          </p:cNvSpPr>
          <p:nvPr>
            <p:ph type="body" idx="1"/>
          </p:nvPr>
        </p:nvSpPr>
        <p:spPr>
          <a:xfrm>
            <a:off x="311700" y="1225225"/>
            <a:ext cx="4437000" cy="3778200"/>
          </a:xfrm>
          <a:prstGeom prst="rect">
            <a:avLst/>
          </a:prstGeom>
        </p:spPr>
        <p:txBody>
          <a:bodyPr spcFirstLastPara="1" wrap="square" lIns="91425" tIns="91425" rIns="91425" bIns="91425" anchor="t" anchorCtr="0">
            <a:noAutofit/>
          </a:bodyPr>
          <a:lstStyle/>
          <a:p>
            <a:pPr marL="0" lvl="0" indent="457200" algn="just" rtl="0">
              <a:lnSpc>
                <a:spcPct val="100000"/>
              </a:lnSpc>
              <a:spcBef>
                <a:spcPts val="0"/>
              </a:spcBef>
              <a:spcAft>
                <a:spcPts val="0"/>
              </a:spcAft>
              <a:buNone/>
            </a:pPr>
            <a:r>
              <a:rPr lang="en" sz="1600"/>
              <a:t>Conventional methods used in rescue operations - human rescuers and dogs</a:t>
            </a:r>
            <a:endParaRPr sz="1600"/>
          </a:p>
          <a:p>
            <a:pPr marL="0" lvl="0" indent="457200" algn="just" rtl="0">
              <a:lnSpc>
                <a:spcPct val="100000"/>
              </a:lnSpc>
              <a:spcBef>
                <a:spcPts val="1600"/>
              </a:spcBef>
              <a:spcAft>
                <a:spcPts val="0"/>
              </a:spcAft>
              <a:buNone/>
            </a:pPr>
            <a:r>
              <a:rPr lang="en" sz="1600"/>
              <a:t>Development of robot that can traverse through such environment and provide assistance can speed up the rescue operations.</a:t>
            </a:r>
            <a:endParaRPr sz="1600"/>
          </a:p>
          <a:p>
            <a:pPr marL="0" lvl="0" indent="457200" algn="just" rtl="0">
              <a:lnSpc>
                <a:spcPct val="100000"/>
              </a:lnSpc>
              <a:spcBef>
                <a:spcPts val="1600"/>
              </a:spcBef>
              <a:spcAft>
                <a:spcPts val="0"/>
              </a:spcAft>
              <a:buNone/>
            </a:pPr>
            <a:r>
              <a:rPr lang="en" sz="1600"/>
              <a:t>Modular Robotic System (MRS) have been proven to work better in such conditions.</a:t>
            </a:r>
            <a:endParaRPr sz="1600"/>
          </a:p>
          <a:p>
            <a:pPr marL="0" lvl="0" indent="457200" algn="just" rtl="0">
              <a:lnSpc>
                <a:spcPct val="100000"/>
              </a:lnSpc>
              <a:spcBef>
                <a:spcPts val="1600"/>
              </a:spcBef>
              <a:spcAft>
                <a:spcPts val="0"/>
              </a:spcAft>
              <a:buNone/>
            </a:pPr>
            <a:endParaRPr sz="1600"/>
          </a:p>
          <a:p>
            <a:pPr marL="0" lvl="0" indent="457200" algn="just" rtl="0">
              <a:lnSpc>
                <a:spcPct val="100000"/>
              </a:lnSpc>
              <a:spcBef>
                <a:spcPts val="1600"/>
              </a:spcBef>
              <a:spcAft>
                <a:spcPts val="0"/>
              </a:spcAft>
              <a:buNone/>
            </a:pPr>
            <a:endParaRPr sz="1600"/>
          </a:p>
          <a:p>
            <a:pPr marL="0" lvl="0" indent="457200" algn="just" rtl="0">
              <a:lnSpc>
                <a:spcPct val="100000"/>
              </a:lnSpc>
              <a:spcBef>
                <a:spcPts val="1600"/>
              </a:spcBef>
              <a:spcAft>
                <a:spcPts val="1600"/>
              </a:spcAft>
              <a:buNone/>
            </a:pPr>
            <a:endParaRPr sz="1600"/>
          </a:p>
        </p:txBody>
      </p:sp>
      <p:pic>
        <p:nvPicPr>
          <p:cNvPr id="70" name="Google Shape;70;p14"/>
          <p:cNvPicPr preferRelativeResize="0"/>
          <p:nvPr/>
        </p:nvPicPr>
        <p:blipFill>
          <a:blip r:embed="rId3">
            <a:alphaModFix/>
          </a:blip>
          <a:stretch>
            <a:fillRect/>
          </a:stretch>
        </p:blipFill>
        <p:spPr>
          <a:xfrm>
            <a:off x="4901100" y="1299625"/>
            <a:ext cx="4090500" cy="272188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
              <a:t>Problem Statement</a:t>
            </a:r>
            <a:endParaRPr/>
          </a:p>
        </p:txBody>
      </p:sp>
      <p:sp>
        <p:nvSpPr>
          <p:cNvPr id="76" name="Google Shape;76;p15"/>
          <p:cNvSpPr txBox="1">
            <a:spLocks noGrp="1"/>
          </p:cNvSpPr>
          <p:nvPr>
            <p:ph type="body" idx="1"/>
          </p:nvPr>
        </p:nvSpPr>
        <p:spPr>
          <a:xfrm>
            <a:off x="311700" y="1745100"/>
            <a:ext cx="8520600" cy="1653300"/>
          </a:xfrm>
          <a:prstGeom prst="rect">
            <a:avLst/>
          </a:prstGeom>
        </p:spPr>
        <p:txBody>
          <a:bodyPr spcFirstLastPara="1" wrap="square" lIns="91425" tIns="91425" rIns="91425" bIns="91425" anchor="t" anchorCtr="0">
            <a:noAutofit/>
          </a:bodyPr>
          <a:lstStyle/>
          <a:p>
            <a:pPr marL="0" lvl="0" indent="457200" algn="just" rtl="0">
              <a:lnSpc>
                <a:spcPct val="100000"/>
              </a:lnSpc>
              <a:spcBef>
                <a:spcPts val="0"/>
              </a:spcBef>
              <a:spcAft>
                <a:spcPts val="1600"/>
              </a:spcAft>
              <a:buNone/>
            </a:pPr>
            <a:r>
              <a:rPr lang="en" sz="1600"/>
              <a:t>Use of modular robots for rescue operations involve constraints on parameters such as speed, size, shape of robot, locomotion mechanisms, etc. This requires development and design of a MRS that optimizes the above parameters. The use of heterogeneous modules capable of self-reconfiguration improves speed of locomotion and resourcefulness at the cost of simplicity.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311700" y="419800"/>
            <a:ext cx="8520600" cy="76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Morphius - A Modular Robotic System</a:t>
            </a:r>
            <a:endParaRPr/>
          </a:p>
        </p:txBody>
      </p:sp>
      <p:graphicFrame>
        <p:nvGraphicFramePr>
          <p:cNvPr id="82" name="Google Shape;82;p16"/>
          <p:cNvGraphicFramePr/>
          <p:nvPr/>
        </p:nvGraphicFramePr>
        <p:xfrm>
          <a:off x="508225" y="1901799"/>
          <a:ext cx="8127550" cy="2821900"/>
        </p:xfrm>
        <a:graphic>
          <a:graphicData uri="http://schemas.openxmlformats.org/drawingml/2006/table">
            <a:tbl>
              <a:tblPr>
                <a:noFill/>
                <a:tableStyleId>{E5AFDF1D-80C3-4B5F-BE4A-0937D3D27C9F}</a:tableStyleId>
              </a:tblPr>
              <a:tblGrid>
                <a:gridCol w="4063775">
                  <a:extLst>
                    <a:ext uri="{9D8B030D-6E8A-4147-A177-3AD203B41FA5}">
                      <a16:colId xmlns:a16="http://schemas.microsoft.com/office/drawing/2014/main" val="20000"/>
                    </a:ext>
                  </a:extLst>
                </a:gridCol>
                <a:gridCol w="4063775">
                  <a:extLst>
                    <a:ext uri="{9D8B030D-6E8A-4147-A177-3AD203B41FA5}">
                      <a16:colId xmlns:a16="http://schemas.microsoft.com/office/drawing/2014/main" val="20001"/>
                    </a:ext>
                  </a:extLst>
                </a:gridCol>
              </a:tblGrid>
              <a:tr h="596425">
                <a:tc>
                  <a:txBody>
                    <a:bodyPr/>
                    <a:lstStyle/>
                    <a:p>
                      <a:pPr marL="0" lvl="0" indent="0" algn="ctr" rtl="0">
                        <a:lnSpc>
                          <a:spcPct val="115000"/>
                        </a:lnSpc>
                        <a:spcBef>
                          <a:spcPts val="0"/>
                        </a:spcBef>
                        <a:spcAft>
                          <a:spcPts val="0"/>
                        </a:spcAft>
                        <a:buNone/>
                      </a:pPr>
                      <a:r>
                        <a:rPr lang="en" sz="1800"/>
                        <a:t>M - Module</a:t>
                      </a:r>
                      <a:endParaRPr sz="1800"/>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800"/>
                        <a:t>Self-reconfigurable, Heterogeneous</a:t>
                      </a:r>
                      <a:endParaRPr sz="1800"/>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0"/>
                  </a:ext>
                </a:extLst>
              </a:tr>
              <a:tr h="814525">
                <a:tc>
                  <a:txBody>
                    <a:bodyPr/>
                    <a:lstStyle/>
                    <a:p>
                      <a:pPr marL="0" lvl="0" indent="0" algn="ctr" rtl="0">
                        <a:lnSpc>
                          <a:spcPct val="115000"/>
                        </a:lnSpc>
                        <a:spcBef>
                          <a:spcPts val="0"/>
                        </a:spcBef>
                        <a:spcAft>
                          <a:spcPts val="0"/>
                        </a:spcAft>
                        <a:buNone/>
                      </a:pPr>
                      <a:r>
                        <a:rPr lang="en" sz="1800"/>
                        <a:t>I - Information</a:t>
                      </a:r>
                      <a:endParaRPr sz="1800"/>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800"/>
                        <a:t>Real-Time Data collection &amp; Wireless communication</a:t>
                      </a:r>
                      <a:endParaRPr sz="1800"/>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814525">
                <a:tc>
                  <a:txBody>
                    <a:bodyPr/>
                    <a:lstStyle/>
                    <a:p>
                      <a:pPr marL="0" lvl="0" indent="0" algn="ctr" rtl="0">
                        <a:lnSpc>
                          <a:spcPct val="115000"/>
                        </a:lnSpc>
                        <a:spcBef>
                          <a:spcPts val="0"/>
                        </a:spcBef>
                        <a:spcAft>
                          <a:spcPts val="0"/>
                        </a:spcAft>
                        <a:buNone/>
                      </a:pPr>
                      <a:r>
                        <a:rPr lang="en" sz="1800"/>
                        <a:t>T - Task</a:t>
                      </a:r>
                      <a:endParaRPr sz="1800"/>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800"/>
                        <a:t>Variable Morphology, Navigation, Exploration &amp; Inspection </a:t>
                      </a:r>
                      <a:endParaRPr sz="1800"/>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596425">
                <a:tc>
                  <a:txBody>
                    <a:bodyPr/>
                    <a:lstStyle/>
                    <a:p>
                      <a:pPr marL="0" lvl="0" indent="0" algn="ctr" rtl="0">
                        <a:lnSpc>
                          <a:spcPct val="115000"/>
                        </a:lnSpc>
                        <a:spcBef>
                          <a:spcPts val="0"/>
                        </a:spcBef>
                        <a:spcAft>
                          <a:spcPts val="0"/>
                        </a:spcAft>
                        <a:buNone/>
                      </a:pPr>
                      <a:r>
                        <a:rPr lang="en" sz="1800"/>
                        <a:t>E - Environment</a:t>
                      </a:r>
                      <a:endParaRPr sz="1800"/>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800"/>
                        <a:t>Ground based bounded workspace</a:t>
                      </a:r>
                      <a:endParaRPr sz="1800"/>
                    </a:p>
                  </a:txBody>
                  <a:tcPr marL="28575" marR="28575" marT="19050" marB="1905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7"/>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
              <a:t>Objectives</a:t>
            </a:r>
            <a:endParaRPr/>
          </a:p>
        </p:txBody>
      </p:sp>
      <p:sp>
        <p:nvSpPr>
          <p:cNvPr id="88" name="Google Shape;88;p17"/>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Autofit/>
          </a:bodyPr>
          <a:lstStyle/>
          <a:p>
            <a:pPr marL="457200" lvl="0" indent="-342900" algn="just" rtl="0">
              <a:spcBef>
                <a:spcPts val="0"/>
              </a:spcBef>
              <a:spcAft>
                <a:spcPts val="0"/>
              </a:spcAft>
              <a:buSzPts val="1800"/>
              <a:buChar char="●"/>
            </a:pPr>
            <a:r>
              <a:rPr lang="en" dirty="0"/>
              <a:t>Design of Modular Robotic System (MRS) </a:t>
            </a:r>
            <a:endParaRPr dirty="0"/>
          </a:p>
          <a:p>
            <a:pPr marL="457200" lvl="0" indent="-342900" algn="just" rtl="0">
              <a:spcBef>
                <a:spcPts val="0"/>
              </a:spcBef>
              <a:spcAft>
                <a:spcPts val="0"/>
              </a:spcAft>
              <a:buSzPts val="1800"/>
              <a:buChar char="●"/>
            </a:pPr>
            <a:r>
              <a:rPr lang="en" dirty="0"/>
              <a:t>Inter-module connection Mechanism</a:t>
            </a:r>
            <a:endParaRPr dirty="0"/>
          </a:p>
          <a:p>
            <a:pPr marL="457200" lvl="0" indent="-342900" algn="just" rtl="0">
              <a:spcBef>
                <a:spcPts val="0"/>
              </a:spcBef>
              <a:spcAft>
                <a:spcPts val="0"/>
              </a:spcAft>
              <a:buSzPts val="1800"/>
              <a:buChar char="●"/>
            </a:pPr>
            <a:r>
              <a:rPr lang="en" dirty="0"/>
              <a:t>Wireless Communication</a:t>
            </a:r>
            <a:endParaRPr dirty="0"/>
          </a:p>
          <a:p>
            <a:pPr marL="457200" lvl="0" indent="-342900" algn="just" rtl="0">
              <a:spcBef>
                <a:spcPts val="0"/>
              </a:spcBef>
              <a:spcAft>
                <a:spcPts val="0"/>
              </a:spcAft>
              <a:buSzPts val="1800"/>
              <a:buChar char="●"/>
            </a:pPr>
            <a:r>
              <a:rPr lang="en" dirty="0"/>
              <a:t>Determining the best possible path and configuration</a:t>
            </a:r>
            <a:endParaRPr dirty="0"/>
          </a:p>
          <a:p>
            <a:pPr marL="457200" lvl="0" indent="-342900" algn="just" rtl="0">
              <a:spcBef>
                <a:spcPts val="0"/>
              </a:spcBef>
              <a:spcAft>
                <a:spcPts val="0"/>
              </a:spcAft>
              <a:buSzPts val="1800"/>
              <a:buChar char="●"/>
            </a:pPr>
            <a:r>
              <a:rPr lang="en" dirty="0"/>
              <a:t>Improving the speed of MRS </a:t>
            </a:r>
            <a:endParaRPr dirty="0"/>
          </a:p>
          <a:p>
            <a:pPr marL="457200" lvl="0" indent="0" algn="just" rtl="0">
              <a:spcBef>
                <a:spcPts val="1600"/>
              </a:spcBef>
              <a:spcAft>
                <a:spcPts val="0"/>
              </a:spcAft>
              <a:buClr>
                <a:schemeClr val="dk1"/>
              </a:buClr>
              <a:buSzPts val="1100"/>
              <a:buFont typeface="Arial"/>
              <a:buNone/>
            </a:pPr>
            <a:endParaRPr dirty="0"/>
          </a:p>
          <a:p>
            <a:pPr marL="0" lvl="0" indent="0">
              <a:spcBef>
                <a:spcPts val="1600"/>
              </a:spcBef>
              <a:spcAft>
                <a:spcPts val="1600"/>
              </a:spcAft>
              <a:buNone/>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8"/>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
              <a:t>Planning</a:t>
            </a:r>
            <a:endParaRPr/>
          </a:p>
        </p:txBody>
      </p:sp>
      <p:sp>
        <p:nvSpPr>
          <p:cNvPr id="94" name="Google Shape;94;p18"/>
          <p:cNvSpPr txBox="1">
            <a:spLocks noGrp="1"/>
          </p:cNvSpPr>
          <p:nvPr>
            <p:ph type="body" idx="1"/>
          </p:nvPr>
        </p:nvSpPr>
        <p:spPr>
          <a:xfrm>
            <a:off x="311700" y="1597204"/>
            <a:ext cx="3999900" cy="3002400"/>
          </a:xfrm>
          <a:prstGeom prst="rect">
            <a:avLst/>
          </a:prstGeom>
        </p:spPr>
        <p:txBody>
          <a:bodyPr spcFirstLastPara="1" wrap="square" lIns="91425" tIns="91425" rIns="91425" bIns="91425" anchor="t" anchorCtr="0">
            <a:noAutofit/>
          </a:bodyPr>
          <a:lstStyle/>
          <a:p>
            <a:pPr marL="457200" lvl="0" indent="-323850" rtl="0">
              <a:spcBef>
                <a:spcPts val="0"/>
              </a:spcBef>
              <a:spcAft>
                <a:spcPts val="0"/>
              </a:spcAft>
              <a:buSzPts val="1500"/>
              <a:buChar char="●"/>
            </a:pPr>
            <a:r>
              <a:rPr lang="en" sz="1500"/>
              <a:t>These are necessary for every module. </a:t>
            </a:r>
            <a:endParaRPr sz="1500"/>
          </a:p>
          <a:p>
            <a:pPr marL="914400" lvl="1" indent="-323850" rtl="0">
              <a:spcBef>
                <a:spcPts val="0"/>
              </a:spcBef>
              <a:spcAft>
                <a:spcPts val="0"/>
              </a:spcAft>
              <a:buSzPts val="1500"/>
              <a:buChar char="○"/>
            </a:pPr>
            <a:r>
              <a:rPr lang="en" sz="1500"/>
              <a:t>Hinge-connector module </a:t>
            </a:r>
            <a:endParaRPr sz="1500"/>
          </a:p>
          <a:p>
            <a:pPr marL="914400" lvl="1" indent="-323850" rtl="0">
              <a:spcBef>
                <a:spcPts val="0"/>
              </a:spcBef>
              <a:spcAft>
                <a:spcPts val="0"/>
              </a:spcAft>
              <a:buSzPts val="1500"/>
              <a:buChar char="○"/>
            </a:pPr>
            <a:r>
              <a:rPr lang="en" sz="1500"/>
              <a:t>Eye-module</a:t>
            </a:r>
            <a:endParaRPr sz="1500"/>
          </a:p>
          <a:p>
            <a:pPr marL="457200" lvl="0" indent="-323850" rtl="0">
              <a:spcBef>
                <a:spcPts val="0"/>
              </a:spcBef>
              <a:spcAft>
                <a:spcPts val="0"/>
              </a:spcAft>
              <a:buSzPts val="1500"/>
              <a:buChar char="●"/>
            </a:pPr>
            <a:r>
              <a:rPr lang="en" sz="1500"/>
              <a:t>Wireless Communication</a:t>
            </a:r>
            <a:endParaRPr sz="1500"/>
          </a:p>
          <a:p>
            <a:pPr marL="457200" lvl="0" indent="-323850" rtl="0">
              <a:spcBef>
                <a:spcPts val="0"/>
              </a:spcBef>
              <a:spcAft>
                <a:spcPts val="0"/>
              </a:spcAft>
              <a:buSzPts val="1500"/>
              <a:buChar char="●"/>
            </a:pPr>
            <a:r>
              <a:rPr lang="en" sz="1500"/>
              <a:t>Other heterogeneous modules having connectable faces </a:t>
            </a:r>
            <a:endParaRPr sz="1500"/>
          </a:p>
          <a:p>
            <a:pPr marL="457200" lvl="0" indent="-323850" rtl="0">
              <a:spcBef>
                <a:spcPts val="0"/>
              </a:spcBef>
              <a:spcAft>
                <a:spcPts val="0"/>
              </a:spcAft>
              <a:buSzPts val="1500"/>
              <a:buChar char="●"/>
            </a:pPr>
            <a:r>
              <a:rPr lang="en" sz="1500"/>
              <a:t>Algorithm for reconfiguration </a:t>
            </a:r>
            <a:endParaRPr sz="1500"/>
          </a:p>
          <a:p>
            <a:pPr marL="457200" lvl="0" indent="-323850" rtl="0">
              <a:spcBef>
                <a:spcPts val="0"/>
              </a:spcBef>
              <a:spcAft>
                <a:spcPts val="0"/>
              </a:spcAft>
              <a:buSzPts val="1500"/>
              <a:buChar char="●"/>
            </a:pPr>
            <a:r>
              <a:rPr lang="en" sz="1500"/>
              <a:t>Image processing for mapping terrain</a:t>
            </a:r>
            <a:endParaRPr sz="1500"/>
          </a:p>
          <a:p>
            <a:pPr marL="457200" lvl="0" indent="-323850" rtl="0">
              <a:spcBef>
                <a:spcPts val="0"/>
              </a:spcBef>
              <a:spcAft>
                <a:spcPts val="0"/>
              </a:spcAft>
              <a:buSzPts val="1500"/>
              <a:buChar char="●"/>
            </a:pPr>
            <a:r>
              <a:rPr lang="en" sz="1500"/>
              <a:t>Decision making capability</a:t>
            </a:r>
            <a:endParaRPr sz="1500"/>
          </a:p>
        </p:txBody>
      </p:sp>
      <p:pic>
        <p:nvPicPr>
          <p:cNvPr id="95" name="Google Shape;95;p18"/>
          <p:cNvPicPr preferRelativeResize="0"/>
          <p:nvPr/>
        </p:nvPicPr>
        <p:blipFill>
          <a:blip r:embed="rId3">
            <a:alphaModFix/>
          </a:blip>
          <a:stretch>
            <a:fillRect/>
          </a:stretch>
        </p:blipFill>
        <p:spPr>
          <a:xfrm>
            <a:off x="4417800" y="1147225"/>
            <a:ext cx="4413150" cy="3902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311700" y="315925"/>
            <a:ext cx="3999900" cy="83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Hardware </a:t>
            </a:r>
            <a:endParaRPr/>
          </a:p>
        </p:txBody>
      </p:sp>
      <p:sp>
        <p:nvSpPr>
          <p:cNvPr id="101" name="Google Shape;101;p19"/>
          <p:cNvSpPr txBox="1">
            <a:spLocks noGrp="1"/>
          </p:cNvSpPr>
          <p:nvPr>
            <p:ph type="body" idx="1"/>
          </p:nvPr>
        </p:nvSpPr>
        <p:spPr>
          <a:xfrm>
            <a:off x="365150" y="1691275"/>
            <a:ext cx="3999900" cy="2421900"/>
          </a:xfrm>
          <a:prstGeom prst="rect">
            <a:avLst/>
          </a:prstGeom>
        </p:spPr>
        <p:txBody>
          <a:bodyPr spcFirstLastPara="1" wrap="square" lIns="91425" tIns="91425" rIns="91425" bIns="91425" anchor="t" anchorCtr="0">
            <a:noAutofit/>
          </a:bodyPr>
          <a:lstStyle/>
          <a:p>
            <a:pPr marL="457200" lvl="0" indent="-355600" rtl="0">
              <a:spcBef>
                <a:spcPts val="0"/>
              </a:spcBef>
              <a:spcAft>
                <a:spcPts val="0"/>
              </a:spcAft>
              <a:buSzPts val="2000"/>
              <a:buChar char="●"/>
            </a:pPr>
            <a:r>
              <a:rPr lang="en" sz="2000"/>
              <a:t>Raspberry Pi Zero </a:t>
            </a:r>
            <a:endParaRPr sz="2000"/>
          </a:p>
          <a:p>
            <a:pPr marL="457200" lvl="0" indent="-355600" rtl="0">
              <a:spcBef>
                <a:spcPts val="0"/>
              </a:spcBef>
              <a:spcAft>
                <a:spcPts val="0"/>
              </a:spcAft>
              <a:buSzPts val="2000"/>
              <a:buChar char="●"/>
            </a:pPr>
            <a:r>
              <a:rPr lang="en" sz="2000"/>
              <a:t>Infrared sensor  </a:t>
            </a:r>
            <a:endParaRPr sz="2000"/>
          </a:p>
          <a:p>
            <a:pPr marL="457200" lvl="0" indent="-355600" rtl="0">
              <a:spcBef>
                <a:spcPts val="0"/>
              </a:spcBef>
              <a:spcAft>
                <a:spcPts val="0"/>
              </a:spcAft>
              <a:buSzPts val="2000"/>
              <a:buChar char="●"/>
            </a:pPr>
            <a:r>
              <a:rPr lang="en" sz="2000"/>
              <a:t>Camera </a:t>
            </a:r>
            <a:endParaRPr sz="2000"/>
          </a:p>
          <a:p>
            <a:pPr marL="457200" lvl="0" indent="-355600" rtl="0">
              <a:spcBef>
                <a:spcPts val="0"/>
              </a:spcBef>
              <a:spcAft>
                <a:spcPts val="0"/>
              </a:spcAft>
              <a:buSzPts val="2000"/>
              <a:buChar char="●"/>
            </a:pPr>
            <a:r>
              <a:rPr lang="en" sz="2000"/>
              <a:t>Servo and DC motors </a:t>
            </a:r>
            <a:endParaRPr sz="2000"/>
          </a:p>
          <a:p>
            <a:pPr marL="457200" lvl="0" indent="-355600" rtl="0">
              <a:spcBef>
                <a:spcPts val="0"/>
              </a:spcBef>
              <a:spcAft>
                <a:spcPts val="0"/>
              </a:spcAft>
              <a:buSzPts val="2000"/>
              <a:buChar char="●"/>
            </a:pPr>
            <a:r>
              <a:rPr lang="en" sz="2000"/>
              <a:t>ESP32/ESP8266 </a:t>
            </a:r>
            <a:endParaRPr sz="2000"/>
          </a:p>
          <a:p>
            <a:pPr marL="457200" lvl="0" indent="-355600" rtl="0">
              <a:spcBef>
                <a:spcPts val="0"/>
              </a:spcBef>
              <a:spcAft>
                <a:spcPts val="0"/>
              </a:spcAft>
              <a:buSzPts val="2000"/>
              <a:buChar char="●"/>
            </a:pPr>
            <a:r>
              <a:rPr lang="en" sz="2000"/>
              <a:t>Arduino Nano </a:t>
            </a:r>
            <a:endParaRPr sz="2000"/>
          </a:p>
          <a:p>
            <a:pPr marL="457200" lvl="0" indent="-355600" rtl="0">
              <a:spcBef>
                <a:spcPts val="0"/>
              </a:spcBef>
              <a:spcAft>
                <a:spcPts val="0"/>
              </a:spcAft>
              <a:buSzPts val="2000"/>
              <a:buChar char="●"/>
            </a:pPr>
            <a:r>
              <a:rPr lang="en" sz="2000"/>
              <a:t>HM-10 Bluetooth 4.0 </a:t>
            </a:r>
            <a:endParaRPr sz="2000"/>
          </a:p>
          <a:p>
            <a:pPr marL="0" lvl="0" indent="0" rtl="0">
              <a:spcBef>
                <a:spcPts val="1600"/>
              </a:spcBef>
              <a:spcAft>
                <a:spcPts val="1600"/>
              </a:spcAft>
              <a:buNone/>
            </a:pPr>
            <a:endParaRPr/>
          </a:p>
        </p:txBody>
      </p:sp>
      <p:sp>
        <p:nvSpPr>
          <p:cNvPr id="102" name="Google Shape;102;p19"/>
          <p:cNvSpPr txBox="1">
            <a:spLocks noGrp="1"/>
          </p:cNvSpPr>
          <p:nvPr>
            <p:ph type="body" idx="4294967295"/>
          </p:nvPr>
        </p:nvSpPr>
        <p:spPr>
          <a:xfrm>
            <a:off x="4752250" y="1691275"/>
            <a:ext cx="3999900" cy="2503800"/>
          </a:xfrm>
          <a:prstGeom prst="rect">
            <a:avLst/>
          </a:prstGeom>
        </p:spPr>
        <p:txBody>
          <a:bodyPr spcFirstLastPara="1" wrap="square" lIns="91425" tIns="91425" rIns="91425" bIns="91425" anchor="t" anchorCtr="0">
            <a:noAutofit/>
          </a:bodyPr>
          <a:lstStyle/>
          <a:p>
            <a:pPr marL="457200" lvl="0" indent="-355600" algn="just" rtl="0">
              <a:spcBef>
                <a:spcPts val="0"/>
              </a:spcBef>
              <a:spcAft>
                <a:spcPts val="0"/>
              </a:spcAft>
              <a:buSzPts val="2000"/>
              <a:buChar char="●"/>
            </a:pPr>
            <a:r>
              <a:rPr lang="en" sz="2000"/>
              <a:t>Python Shell</a:t>
            </a:r>
            <a:endParaRPr sz="2000"/>
          </a:p>
          <a:p>
            <a:pPr marL="457200" lvl="0" indent="-355600" algn="just" rtl="0">
              <a:spcBef>
                <a:spcPts val="0"/>
              </a:spcBef>
              <a:spcAft>
                <a:spcPts val="0"/>
              </a:spcAft>
              <a:buSzPts val="2000"/>
              <a:buChar char="●"/>
            </a:pPr>
            <a:r>
              <a:rPr lang="en" sz="2000"/>
              <a:t>AutoCAD Fusion 360 </a:t>
            </a:r>
            <a:endParaRPr sz="2000"/>
          </a:p>
          <a:p>
            <a:pPr marL="457200" lvl="0" indent="-355600" algn="just" rtl="0">
              <a:spcBef>
                <a:spcPts val="0"/>
              </a:spcBef>
              <a:spcAft>
                <a:spcPts val="0"/>
              </a:spcAft>
              <a:buSzPts val="2000"/>
              <a:buChar char="●"/>
            </a:pPr>
            <a:r>
              <a:rPr lang="en" sz="2000"/>
              <a:t>Coppelia Robotics V-REP Simulator</a:t>
            </a:r>
            <a:endParaRPr sz="2000"/>
          </a:p>
          <a:p>
            <a:pPr marL="457200" lvl="0" indent="-355600" algn="just" rtl="0">
              <a:spcBef>
                <a:spcPts val="0"/>
              </a:spcBef>
              <a:spcAft>
                <a:spcPts val="0"/>
              </a:spcAft>
              <a:buSzPts val="2000"/>
              <a:buChar char="●"/>
            </a:pPr>
            <a:r>
              <a:rPr lang="en" sz="2000"/>
              <a:t>Arduino IDE</a:t>
            </a:r>
            <a:endParaRPr sz="2000"/>
          </a:p>
          <a:p>
            <a:pPr marL="457200" lvl="0" indent="-355600" algn="just" rtl="0">
              <a:spcBef>
                <a:spcPts val="0"/>
              </a:spcBef>
              <a:spcAft>
                <a:spcPts val="0"/>
              </a:spcAft>
              <a:buSzPts val="2000"/>
              <a:buChar char="●"/>
            </a:pPr>
            <a:r>
              <a:rPr lang="en" sz="2000"/>
              <a:t>Code Composer Studio</a:t>
            </a:r>
            <a:endParaRPr sz="2000"/>
          </a:p>
          <a:p>
            <a:pPr marL="0" lvl="0" indent="0" rtl="0">
              <a:spcBef>
                <a:spcPts val="1600"/>
              </a:spcBef>
              <a:spcAft>
                <a:spcPts val="1600"/>
              </a:spcAft>
              <a:buNone/>
            </a:pPr>
            <a:endParaRPr/>
          </a:p>
        </p:txBody>
      </p:sp>
      <p:sp>
        <p:nvSpPr>
          <p:cNvPr id="103" name="Google Shape;103;p19"/>
          <p:cNvSpPr txBox="1">
            <a:spLocks noGrp="1"/>
          </p:cNvSpPr>
          <p:nvPr>
            <p:ph type="title"/>
          </p:nvPr>
        </p:nvSpPr>
        <p:spPr>
          <a:xfrm>
            <a:off x="4832400" y="315925"/>
            <a:ext cx="3999900" cy="83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Software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
              <a:t>Literature Survey</a:t>
            </a:r>
            <a:endParaRPr/>
          </a:p>
        </p:txBody>
      </p:sp>
      <p:graphicFrame>
        <p:nvGraphicFramePr>
          <p:cNvPr id="109" name="Google Shape;109;p20"/>
          <p:cNvGraphicFramePr/>
          <p:nvPr/>
        </p:nvGraphicFramePr>
        <p:xfrm>
          <a:off x="165125" y="1425550"/>
          <a:ext cx="8667175" cy="2693450"/>
        </p:xfrm>
        <a:graphic>
          <a:graphicData uri="http://schemas.openxmlformats.org/drawingml/2006/table">
            <a:tbl>
              <a:tblPr>
                <a:noFill/>
                <a:tableStyleId>{63B06059-6122-49B4-A54E-465DA10518C8}</a:tableStyleId>
              </a:tblPr>
              <a:tblGrid>
                <a:gridCol w="2058450">
                  <a:extLst>
                    <a:ext uri="{9D8B030D-6E8A-4147-A177-3AD203B41FA5}">
                      <a16:colId xmlns:a16="http://schemas.microsoft.com/office/drawing/2014/main" val="20000"/>
                    </a:ext>
                  </a:extLst>
                </a:gridCol>
                <a:gridCol w="2880025">
                  <a:extLst>
                    <a:ext uri="{9D8B030D-6E8A-4147-A177-3AD203B41FA5}">
                      <a16:colId xmlns:a16="http://schemas.microsoft.com/office/drawing/2014/main" val="20001"/>
                    </a:ext>
                  </a:extLst>
                </a:gridCol>
                <a:gridCol w="3728700">
                  <a:extLst>
                    <a:ext uri="{9D8B030D-6E8A-4147-A177-3AD203B41FA5}">
                      <a16:colId xmlns:a16="http://schemas.microsoft.com/office/drawing/2014/main" val="20002"/>
                    </a:ext>
                  </a:extLst>
                </a:gridCol>
              </a:tblGrid>
              <a:tr h="706050">
                <a:tc>
                  <a:txBody>
                    <a:bodyPr/>
                    <a:lstStyle/>
                    <a:p>
                      <a:pPr marL="0" lvl="0" indent="0" algn="ctr" rtl="0">
                        <a:lnSpc>
                          <a:spcPct val="115000"/>
                        </a:lnSpc>
                        <a:spcBef>
                          <a:spcPts val="0"/>
                        </a:spcBef>
                        <a:spcAft>
                          <a:spcPts val="0"/>
                        </a:spcAft>
                        <a:buNone/>
                      </a:pPr>
                      <a:r>
                        <a:rPr lang="en" sz="1800" b="1">
                          <a:latin typeface="Open Sans"/>
                          <a:ea typeface="Open Sans"/>
                          <a:cs typeface="Open Sans"/>
                          <a:sym typeface="Open Sans"/>
                        </a:rPr>
                        <a:t>Topic</a:t>
                      </a:r>
                      <a:endParaRPr sz="1800"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800" b="1">
                          <a:latin typeface="Open Sans"/>
                          <a:ea typeface="Open Sans"/>
                          <a:cs typeface="Open Sans"/>
                          <a:sym typeface="Open Sans"/>
                        </a:rPr>
                        <a:t>Papers/Reports/Books</a:t>
                      </a:r>
                      <a:endParaRPr sz="1800"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800" b="1">
                          <a:latin typeface="Open Sans"/>
                          <a:ea typeface="Open Sans"/>
                          <a:cs typeface="Open Sans"/>
                          <a:sym typeface="Open Sans"/>
                        </a:rPr>
                        <a:t>Summary</a:t>
                      </a:r>
                      <a:endParaRPr sz="1800" b="1">
                        <a:latin typeface="Open Sans"/>
                        <a:ea typeface="Open Sans"/>
                        <a:cs typeface="Open Sans"/>
                        <a:sym typeface="Open Sans"/>
                      </a:endParaRPr>
                    </a:p>
                  </a:txBody>
                  <a:tcPr marL="28575" marR="28575" marT="19050" marB="19050" anchor="ctr">
                    <a:lnL w="28575" cap="flat" cmpd="sng">
                      <a:solidFill>
                        <a:srgbClr val="434343"/>
                      </a:solidFill>
                      <a:prstDash val="solid"/>
                      <a:round/>
                      <a:headEnd type="none" w="sm" len="sm"/>
                      <a:tailEnd type="none" w="sm" len="sm"/>
                    </a:lnL>
                    <a:lnR w="28575" cap="flat" cmpd="sng">
                      <a:solidFill>
                        <a:srgbClr val="434343"/>
                      </a:solidFill>
                      <a:prstDash val="solid"/>
                      <a:round/>
                      <a:headEnd type="none" w="sm" len="sm"/>
                      <a:tailEnd type="none" w="sm" len="sm"/>
                    </a:lnR>
                    <a:lnT w="28575" cap="flat" cmpd="sng">
                      <a:solidFill>
                        <a:srgbClr val="434343"/>
                      </a:solidFill>
                      <a:prstDash val="solid"/>
                      <a:round/>
                      <a:headEnd type="none" w="sm" len="sm"/>
                      <a:tailEnd type="none" w="sm" len="sm"/>
                    </a:lnT>
                    <a:lnB w="28575" cap="flat" cmpd="sng">
                      <a:solidFill>
                        <a:srgbClr val="434343"/>
                      </a:solidFill>
                      <a:prstDash val="solid"/>
                      <a:round/>
                      <a:headEnd type="none" w="sm" len="sm"/>
                      <a:tailEnd type="none" w="sm" len="sm"/>
                    </a:lnB>
                  </a:tcPr>
                </a:tc>
                <a:extLst>
                  <a:ext uri="{0D108BD9-81ED-4DB2-BD59-A6C34878D82A}">
                    <a16:rowId xmlns:a16="http://schemas.microsoft.com/office/drawing/2014/main" val="10000"/>
                  </a:ext>
                </a:extLst>
              </a:tr>
              <a:tr h="1046000">
                <a:tc rowSpan="2">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Basic terminology, concepts related to Modular Robotic Systems</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Modular Robotic Systems: Characteristics and Applications - A detailed report[1]</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tc rowSpan="2">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Terminology, classifications and various parameters related to Modular robotic system will be followed from these papers. The four fundamental components of Module, Information, Task, and Environment (shortly, M-I-T-E) will help us describing our MRS</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28575" cap="flat" cmpd="sng">
                      <a:solidFill>
                        <a:srgbClr val="434343"/>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941400">
                <a:tc vMerge="1">
                  <a:txBody>
                    <a:bodyPr/>
                    <a:lstStyle/>
                    <a:p>
                      <a:endParaRPr lang="en-US"/>
                    </a:p>
                  </a:txBody>
                  <a:tcPr/>
                </a:tc>
                <a:tc>
                  <a:txBody>
                    <a:bodyPr/>
                    <a:lstStyle/>
                    <a:p>
                      <a:pPr marL="0" lvl="0" indent="0" algn="ctr" rtl="0">
                        <a:lnSpc>
                          <a:spcPct val="115000"/>
                        </a:lnSpc>
                        <a:spcBef>
                          <a:spcPts val="0"/>
                        </a:spcBef>
                        <a:spcAft>
                          <a:spcPts val="0"/>
                        </a:spcAft>
                        <a:buNone/>
                      </a:pPr>
                      <a:r>
                        <a:rPr lang="en">
                          <a:latin typeface="Open Sans"/>
                          <a:ea typeface="Open Sans"/>
                          <a:cs typeface="Open Sans"/>
                          <a:sym typeface="Open Sans"/>
                        </a:rPr>
                        <a:t>Self-Reconfigurable Robots: An Introduction[2]</a:t>
                      </a:r>
                      <a:endParaRPr>
                        <a:latin typeface="Open Sans"/>
                        <a:ea typeface="Open Sans"/>
                        <a:cs typeface="Open Sans"/>
                        <a:sym typeface="Open Sans"/>
                      </a:endParaRPr>
                    </a:p>
                  </a:txBody>
                  <a:tcPr marL="28575" marR="28575" marT="19050" marB="1905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2"/>
                  </a:ext>
                </a:extLst>
              </a:tr>
            </a:tbl>
          </a:graphicData>
        </a:graphic>
      </p:graphicFrame>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TotalTime>
  <Words>1619</Words>
  <Application>Microsoft Office PowerPoint</Application>
  <PresentationFormat>On-screen Show (16:9)</PresentationFormat>
  <Paragraphs>124</Paragraphs>
  <Slides>16</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Open Sans</vt:lpstr>
      <vt:lpstr>Arial</vt:lpstr>
      <vt:lpstr>Economica</vt:lpstr>
      <vt:lpstr>Luxe</vt:lpstr>
      <vt:lpstr>Final Year Project Phase 1</vt:lpstr>
      <vt:lpstr>Morphius</vt:lpstr>
      <vt:lpstr>Motivation</vt:lpstr>
      <vt:lpstr>Problem Statement</vt:lpstr>
      <vt:lpstr>Morphius - A Modular Robotic System</vt:lpstr>
      <vt:lpstr>Objectives</vt:lpstr>
      <vt:lpstr>Planning</vt:lpstr>
      <vt:lpstr>Hardware </vt:lpstr>
      <vt:lpstr>Literature Survey</vt:lpstr>
      <vt:lpstr>PowerPoint Presentation</vt:lpstr>
      <vt:lpstr>PowerPoint Presentation</vt:lpstr>
      <vt:lpstr>PowerPoint Presentation</vt:lpstr>
      <vt:lpstr>PowerPoint Presentation</vt:lpstr>
      <vt:lpstr>References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Morphius</dc:title>
  <dc:creator>Ameya</dc:creator>
  <cp:lastModifiedBy>ruman</cp:lastModifiedBy>
  <cp:revision>6</cp:revision>
  <dcterms:modified xsi:type="dcterms:W3CDTF">2018-08-24T09:18:23Z</dcterms:modified>
</cp:coreProperties>
</file>